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0000" autoAdjust="0"/>
  </p:normalViewPr>
  <p:slideViewPr>
    <p:cSldViewPr snapToGrid="0">
      <p:cViewPr varScale="1">
        <p:scale>
          <a:sx n="85" d="100"/>
          <a:sy n="85" d="100"/>
        </p:scale>
        <p:origin x="1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F169-827E-4FC8-B1F7-E8362D1CD65E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F4C8-9866-46C0-A871-F964F71F4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Autocracy is 1 person holding power. An Oligarchy is a form of power structure in which power rests with a small number of people.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state, 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unitary government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 governing system in which a single central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total power over all of its other political subdivisions.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state is the opposite of a federation, where governmental powers and responsibilities are divided.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A confederation (also known as a confederacy or league) is a union of sovereign groups or states, united for purposes of common action. i.e. European Union, Haudenosaunee / Iroquois league</a:t>
            </a:r>
          </a:p>
          <a:p>
            <a:endParaRPr lang="en-US" dirty="0"/>
          </a:p>
          <a:p>
            <a:r>
              <a:rPr lang="en-US" dirty="0"/>
              <a:t>Picture: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young voter shows with pride proof she took part in Egypt's first widely contested presidential election, May 23, 2012.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F4C8-9866-46C0-A871-F964F71F4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government can be classified according to one or more of their basic features.  Over time, political scientist have developed many bases upon which to classify governments. These include: Who can participate in the government process; the geographic distribution of governmental power within the state; and the relationship between the legislative and the executive branches of the government.</a:t>
            </a:r>
          </a:p>
          <a:p>
            <a:endParaRPr lang="en-US" dirty="0"/>
          </a:p>
          <a:p>
            <a:r>
              <a:rPr lang="en-US" dirty="0"/>
              <a:t>Picture: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 polling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F4C8-9866-46C0-A871-F964F71F4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F4C8-9866-46C0-A871-F964F71F4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line of people snake toward a polling station in the black township of Soweto outside of Johannesburg in South Africa’s first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all-race election 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April 27, 1994.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F4C8-9866-46C0-A871-F964F71F4C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Door of 10 Downing Street</a:t>
            </a:r>
            <a:r>
              <a:rPr lang="en-US" baseline="0" dirty="0"/>
              <a:t> in London, home of the British Prime Minister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F4C8-9866-46C0-A871-F964F71F4C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3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39A9-252E-43E8-83B1-515E1914424F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E0AD-2ECB-4BEC-8BAF-AFFED3B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240B7-AA7A-4AAE-9F14-2BD05B2A6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1E838-3DEF-49AA-A8BA-C73A12AE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" y="272834"/>
            <a:ext cx="6202017" cy="31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69"/>
    </mc:Choice>
    <mc:Fallback xmlns="">
      <p:transition spd="slow" advTm="307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6266"/>
          <a:stretch/>
        </p:blipFill>
        <p:spPr>
          <a:xfrm>
            <a:off x="0" y="-15580"/>
            <a:ext cx="9144000" cy="6873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1" y="-180391"/>
            <a:ext cx="7888908" cy="1322947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218" y="1689147"/>
            <a:ext cx="4953284" cy="48481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Executive and legislative are separate and independent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Chief executive (president) chosen independent of legislature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President holds office for fixed term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Broad powers not subject to control by legislative branch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98" y="502678"/>
            <a:ext cx="5925826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5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09"/>
    </mc:Choice>
    <mc:Fallback xmlns="">
      <p:transition spd="slow" advTm="112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6/10_Downing_Street_door.jpg/600px-10_Downing_Street_d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89" y="429904"/>
            <a:ext cx="4171666" cy="62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1" y="-180391"/>
            <a:ext cx="7888908" cy="1322947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32" y="1637731"/>
            <a:ext cx="4649714" cy="5049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Executive is made up of Prime Minister or premier and official cabinet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Prime Minister is member of legislative branch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Prime Minister is member of majority party of Parliament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Subject to direct control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20" y="502678"/>
            <a:ext cx="7888908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2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39"/>
    </mc:Choice>
    <mc:Fallback xmlns="">
      <p:transition spd="slow" advTm="203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A Egypt 2012 elec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25" y="2075441"/>
            <a:ext cx="7886700" cy="4808403"/>
          </a:xfrm>
        </p:spPr>
        <p:txBody>
          <a:bodyPr>
            <a:normAutofit lnSpcReduction="10000"/>
          </a:bodyPr>
          <a:lstStyle/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Autocracy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Oligarchy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Unitary government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Federal government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Confederation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Presidential government</a:t>
            </a:r>
          </a:p>
          <a:p>
            <a:pPr marL="573088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Blip>
                <a:blip r:embed="rId4"/>
              </a:buBlip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Parliamentary government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BC98F-2AD6-4F25-BC89-47E1378AF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5" y="270870"/>
            <a:ext cx="4968671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37"/>
    </mc:Choice>
    <mc:Fallback xmlns="">
      <p:transition spd="slow" advTm="1601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987"/>
          <a:stretch/>
        </p:blipFill>
        <p:spPr bwMode="auto">
          <a:xfrm>
            <a:off x="0" y="-23019"/>
            <a:ext cx="9144000" cy="6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436" y="1378424"/>
            <a:ext cx="7886700" cy="533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Participation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Who can participate in government and holds power?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Geographic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geographic distribution of governing process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Legislative v. Executive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relationship between the legislative (lawmaking) and the executive (law-executing) branches of government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22" y="73789"/>
            <a:ext cx="7888908" cy="1518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2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5"/>
    </mc:Choice>
    <mc:Fallback xmlns="">
      <p:transition spd="slow" advTm="6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7/70/THIS_IS_AMERICA..._WHERE_YOU_VOTE_AS_YOU_PLEASE%2C_1941_-_1945_%288161388519%29.jpg/605px-THIS_IS_AMERICA..._WHERE_YOU_VOTE_AS_YOU_PLEASE%2C_1941_-_1945_%288161388519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125"/>
            <a:ext cx="4426595" cy="65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274" y="2088107"/>
            <a:ext cx="4189010" cy="4640239"/>
          </a:xfrm>
        </p:spPr>
        <p:txBody>
          <a:bodyPr>
            <a:normAutofit fontScale="92500" lnSpcReduction="10000"/>
          </a:bodyPr>
          <a:lstStyle/>
          <a:p>
            <a:pPr marL="573088" indent="-4635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SzPct val="90000"/>
              <a:buBlip>
                <a:blip r:embed="rId5"/>
              </a:buBlip>
            </a:pPr>
            <a:r>
              <a:rPr lang="en-US" sz="4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Political authority rests with the people</a:t>
            </a:r>
          </a:p>
          <a:p>
            <a:pPr marL="573088" indent="-4635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SzPct val="90000"/>
              <a:buBlip>
                <a:blip r:embed="rId5"/>
              </a:buBlip>
            </a:pPr>
            <a:r>
              <a:rPr lang="en-US" sz="4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Government is conducted only by consent of the people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74" y="150125"/>
            <a:ext cx="4627265" cy="1786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4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9"/>
    </mc:Choice>
    <mc:Fallback xmlns="">
      <p:transition spd="slow" advTm="4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ahistory.org.za/sites/default/files/article_image/elec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3" y="1090673"/>
            <a:ext cx="8898777" cy="55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" y="1280727"/>
            <a:ext cx="8488054" cy="55772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Direct Democracy-</a:t>
            </a:r>
          </a:p>
          <a:p>
            <a:pPr lvl="1"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“pure democracy”</a:t>
            </a:r>
          </a:p>
          <a:p>
            <a:pPr lvl="1"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Will of people made public law by the people themselves in mass meetings</a:t>
            </a:r>
          </a:p>
          <a:p>
            <a:pPr lvl="1"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Only really works for small communities</a:t>
            </a:r>
          </a:p>
          <a:p>
            <a:pPr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Indirect Democracy-</a:t>
            </a:r>
          </a:p>
          <a:p>
            <a:pPr lvl="1"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“representative democracy”</a:t>
            </a:r>
          </a:p>
          <a:p>
            <a:pPr lvl="1">
              <a:lnSpc>
                <a:spcPct val="100000"/>
              </a:lnSpc>
              <a:buSzPct val="105000"/>
              <a:buBlip>
                <a:blip r:embed="rId5"/>
              </a:buBlip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Small group chosen by people act as representatives to express the popular will</a:t>
            </a:r>
          </a:p>
          <a:p>
            <a:pPr>
              <a:lnSpc>
                <a:spcPct val="100000"/>
              </a:lnSpc>
              <a:buSzPct val="105000"/>
              <a:buBlip>
                <a:blip r:embed="rId5"/>
              </a:buBlip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11" y="0"/>
            <a:ext cx="7888908" cy="1329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36"/>
    </mc:Choice>
    <mc:Fallback xmlns="">
      <p:transition spd="slow" advTm="133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922" y="1433016"/>
            <a:ext cx="4739118" cy="4743947"/>
          </a:xfrm>
        </p:spPr>
        <p:txBody>
          <a:bodyPr>
            <a:normAutofit/>
          </a:bodyPr>
          <a:lstStyle/>
          <a:p>
            <a:pPr marL="627063" lvl="1" indent="-519113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latin typeface="Bernard MT Condensed" panose="02050806060905020404" pitchFamily="18" charset="0"/>
              </a:rPr>
              <a:t>Absolute and unchallengeable authority over people</a:t>
            </a:r>
          </a:p>
          <a:p>
            <a:pPr marL="627063" lvl="1" indent="-519113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latin typeface="Bernard MT Condensed" panose="02050806060905020404" pitchFamily="18" charset="0"/>
              </a:rPr>
              <a:t>Rulers hold no responsibility to the will of the people</a:t>
            </a:r>
          </a:p>
        </p:txBody>
      </p:sp>
      <p:pic>
        <p:nvPicPr>
          <p:cNvPr id="6146" name="Picture 2" descr="Stalin Postdam 1945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4" y="1433016"/>
            <a:ext cx="3767605" cy="52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1" y="110069"/>
            <a:ext cx="8682501" cy="14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40"/>
    </mc:Choice>
    <mc:Fallback xmlns="">
      <p:transition spd="slow" advTm="756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4740"/>
          <a:stretch/>
        </p:blipFill>
        <p:spPr bwMode="auto">
          <a:xfrm>
            <a:off x="3534770" y="3090690"/>
            <a:ext cx="5609230" cy="37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104" y="1213017"/>
            <a:ext cx="8392520" cy="52696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Autocracy: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Government in which a single person holds unlimited political power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Oligarchy: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Government in which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power to rule is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held by a small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usually self-appointed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elite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6" y="92564"/>
            <a:ext cx="7888908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7"/>
    </mc:Choice>
    <mc:Fallback xmlns="">
      <p:transition spd="slow" advTm="93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5FA"/>
              </a:clrFrom>
              <a:clrTo>
                <a:srgbClr val="F2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" r="49710"/>
          <a:stretch/>
        </p:blipFill>
        <p:spPr>
          <a:xfrm>
            <a:off x="4706979" y="3713398"/>
            <a:ext cx="4341487" cy="3289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5FA"/>
              </a:clrFrom>
              <a:clrTo>
                <a:srgbClr val="F2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39"/>
          <a:stretch/>
        </p:blipFill>
        <p:spPr>
          <a:xfrm>
            <a:off x="4995080" y="1097731"/>
            <a:ext cx="3944204" cy="2981158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33" y="1341923"/>
            <a:ext cx="5731207" cy="52226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51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Unitary Government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Bernard MT Condensed" panose="02050806060905020404" pitchFamily="18" charset="0"/>
              </a:rPr>
              <a:t>“centralized government”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Bernard MT Condensed" panose="02050806060905020404" pitchFamily="18" charset="0"/>
              </a:rPr>
              <a:t>All powers held by a central agency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Bernard MT Condensed" panose="02050806060905020404" pitchFamily="18" charset="0"/>
              </a:rPr>
              <a:t>Central </a:t>
            </a:r>
            <a:r>
              <a:rPr lang="en-US" sz="2800" dirty="0" err="1">
                <a:latin typeface="Bernard MT Condensed" panose="02050806060905020404" pitchFamily="18" charset="0"/>
              </a:rPr>
              <a:t>gov’t</a:t>
            </a:r>
            <a:r>
              <a:rPr lang="en-US" sz="2800" dirty="0">
                <a:latin typeface="Bernard MT Condensed" panose="02050806060905020404" pitchFamily="18" charset="0"/>
              </a:rPr>
              <a:t> creates local units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Bernard MT Condensed" panose="020508060609050204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51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Federal Government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Bernard MT Condensed" panose="02050806060905020404" pitchFamily="18" charset="0"/>
              </a:rPr>
              <a:t>Power divided between central government and local </a:t>
            </a:r>
            <a:br>
              <a:rPr lang="en-US" sz="2800" dirty="0">
                <a:latin typeface="Bernard MT Condensed" panose="02050806060905020404" pitchFamily="18" charset="0"/>
              </a:rPr>
            </a:br>
            <a:r>
              <a:rPr lang="en-US" sz="2800" dirty="0">
                <a:latin typeface="Bernard MT Condensed" panose="02050806060905020404" pitchFamily="18" charset="0"/>
              </a:rPr>
              <a:t>governments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Bernard MT Condensed" panose="02050806060905020404" pitchFamily="18" charset="0"/>
              </a:rPr>
              <a:t>Central and local government </a:t>
            </a:r>
            <a:br>
              <a:rPr lang="en-US" sz="2800" dirty="0">
                <a:latin typeface="Bernard MT Condensed" panose="02050806060905020404" pitchFamily="18" charset="0"/>
              </a:rPr>
            </a:br>
            <a:r>
              <a:rPr lang="en-US" sz="2800" dirty="0">
                <a:latin typeface="Bernard MT Condensed" panose="02050806060905020404" pitchFamily="18" charset="0"/>
              </a:rPr>
              <a:t>have to agree to make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8" y="95536"/>
            <a:ext cx="9144000" cy="1246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2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63"/>
    </mc:Choice>
    <mc:Fallback xmlns="">
      <p:transition spd="slow" advTm="15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78" y="1170532"/>
            <a:ext cx="4517409" cy="56874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u="sng" dirty="0">
                <a:solidFill>
                  <a:srgbClr val="051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Confederation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Bernard MT Condensed" panose="02050806060905020404" pitchFamily="18" charset="0"/>
              </a:rPr>
              <a:t>Alliance of independent states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Bernard MT Condensed" panose="02050806060905020404" pitchFamily="18" charset="0"/>
              </a:rPr>
              <a:t>Central organization only handles those matters that member states assign to it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latin typeface="Bernard MT Condensed" panose="02050806060905020404" pitchFamily="18" charset="0"/>
              </a:rPr>
              <a:t>Usually limited to defense and tr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5536"/>
            <a:ext cx="9144000" cy="1246387"/>
          </a:xfrm>
          <a:prstGeom prst="rect">
            <a:avLst/>
          </a:prstGeom>
        </p:spPr>
      </p:pic>
      <p:pic>
        <p:nvPicPr>
          <p:cNvPr id="8194" name="Picture 2" descr="Image result for confederation governmen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EDBB"/>
              </a:clrFrom>
              <a:clrTo>
                <a:srgbClr val="FFE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 b="2195"/>
          <a:stretch/>
        </p:blipFill>
        <p:spPr bwMode="auto">
          <a:xfrm>
            <a:off x="4299044" y="1170532"/>
            <a:ext cx="4722126" cy="49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6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3"/>
    </mc:Choice>
    <mc:Fallback xmlns="">
      <p:transition spd="slow" advTm="86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2.6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7.9|22.6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0.2|26.3|5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556</Words>
  <Application>Microsoft Macintosh PowerPoint</Application>
  <PresentationFormat>On-screen Show (4:3)</PresentationFormat>
  <Paragraphs>70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Bernard MT Condensed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subject/>
  <dc:creator/>
  <cp:keywords/>
  <dc:description/>
  <cp:lastModifiedBy>Microsoft Office User</cp:lastModifiedBy>
  <cp:revision>26</cp:revision>
  <dcterms:created xsi:type="dcterms:W3CDTF">2017-09-17T14:40:26Z</dcterms:created>
  <dcterms:modified xsi:type="dcterms:W3CDTF">2022-03-08T13:39:36Z</dcterms:modified>
  <cp:category/>
</cp:coreProperties>
</file>